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0" name="Shape 11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93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标题文本"/>
          <p:cNvSpPr txBox="1"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02" name="正文级别 1…"/>
          <p:cNvSpPr txBox="1"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1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30" name="正文级别 1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9" name="正文级别 1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8" name="正文级别 1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文本占位符 4"/>
          <p:cNvSpPr/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标题文本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73" name="正文级别 1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文本占位符 3"/>
          <p:cNvSpPr/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83" name="图片占位符 2"/>
          <p:cNvSpPr/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正文级别 1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xxx@hightech.com" TargetMode="Externa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标题 1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rPr b="1"/>
              <a:t>数据可视分析挑战赛 挑战</a:t>
            </a:r>
            <a:r>
              <a:t>1</a:t>
            </a:r>
          </a:p>
        </p:txBody>
      </p:sp>
      <p:sp>
        <p:nvSpPr>
          <p:cNvPr id="113" name="副标题 2"/>
          <p:cNvSpPr txBox="1"/>
          <p:nvPr>
            <p:ph type="subTitle" sz="quarter" idx="1"/>
          </p:nvPr>
        </p:nvSpPr>
        <p:spPr>
          <a:xfrm>
            <a:off x="1524000" y="3602037"/>
            <a:ext cx="9144000" cy="1655762"/>
          </a:xfrm>
          <a:prstGeom prst="rect">
            <a:avLst/>
          </a:prstGeom>
        </p:spPr>
        <p:txBody>
          <a:bodyPr/>
          <a:lstStyle/>
          <a:p>
            <a:pPr>
              <a:defRPr b="1">
                <a:latin typeface="+mn-lt"/>
                <a:ea typeface="+mn-ea"/>
                <a:cs typeface="+mn-cs"/>
                <a:sym typeface="Helvetica"/>
              </a:defRPr>
            </a:pPr>
            <a:r>
              <a:t>201</a:t>
            </a:r>
            <a:r>
              <a:t>8</a:t>
            </a:r>
            <a:r>
              <a:t>年第五届中国可视化与可视分析大会</a:t>
            </a:r>
            <a:r>
              <a:rPr b="0"/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From &amp; 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From &amp; To</a:t>
            </a:r>
          </a:p>
        </p:txBody>
      </p:sp>
      <p:sp>
        <p:nvSpPr>
          <p:cNvPr id="146" name="3. 收件人为xxx@hightech.com，发件人为外部邮箱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 sz="1800"/>
            </a:pPr>
            <a:r>
              <a:t>3. 收件人为xxx@hightech.com，发件人为外部邮箱</a:t>
            </a:r>
          </a:p>
          <a:p>
            <a:pPr lvl="1" marL="685800" indent="-228600">
              <a:defRPr sz="1800"/>
            </a:pPr>
            <a:r>
              <a:t>邮件主题内容</a:t>
            </a:r>
          </a:p>
          <a:p>
            <a:pPr lvl="2" marL="1143000" indent="-228600">
              <a:defRPr sz="1800"/>
            </a:pPr>
            <a:r>
              <a:t>广告</a:t>
            </a:r>
          </a:p>
          <a:p>
            <a:pPr lvl="2" marL="1143000" indent="-228600">
              <a:defRPr sz="1800"/>
            </a:pPr>
            <a:r>
              <a:t>合作</a:t>
            </a:r>
          </a:p>
          <a:p>
            <a:pPr lvl="2" marL="1143000" indent="-228600">
              <a:defRPr sz="1800"/>
            </a:pPr>
            <a:r>
              <a:t>猎头推荐职位</a:t>
            </a:r>
          </a:p>
          <a:p>
            <a:pPr lvl="2" marL="1143000" indent="-228600">
              <a:defRPr sz="1800"/>
            </a:pPr>
            <a:r>
              <a:t>威胁</a:t>
            </a:r>
          </a:p>
          <a:p>
            <a:pPr lvl="2" marL="1143000" indent="-228600">
              <a:defRPr sz="1800"/>
            </a:pPr>
            <a:r>
              <a:t>…</a:t>
            </a:r>
          </a:p>
        </p:txBody>
      </p:sp>
      <p:pic>
        <p:nvPicPr>
          <p:cNvPr id="14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0220" y="2844323"/>
            <a:ext cx="5526937" cy="31824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From 邮件日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From 邮件日志</a:t>
            </a:r>
          </a:p>
        </p:txBody>
      </p:sp>
      <p:sp>
        <p:nvSpPr>
          <p:cNvPr id="150" name="1. 员工工号与员工所使用IP的映射…"/>
          <p:cNvSpPr txBox="1"/>
          <p:nvPr>
            <p:ph type="body" idx="1"/>
          </p:nvPr>
        </p:nvSpPr>
        <p:spPr>
          <a:xfrm>
            <a:off x="513080" y="1825625"/>
            <a:ext cx="10515601" cy="4351338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1. 员工工号与员工所使用IP的映射</a:t>
            </a:r>
          </a:p>
          <a:p>
            <a:pPr>
              <a:defRPr sz="2400"/>
            </a:pPr>
            <a:r>
              <a:t>2. 员工所属部门</a:t>
            </a:r>
          </a:p>
          <a:p>
            <a:pPr>
              <a:defRPr sz="2400"/>
            </a:pPr>
            <a:r>
              <a:t>3. 部门结构</a:t>
            </a:r>
          </a:p>
          <a:p>
            <a:pPr>
              <a:defRPr sz="2400"/>
            </a:pPr>
            <a:r>
              <a:t>4. 正常工作模式—邮件</a:t>
            </a:r>
          </a:p>
          <a:p>
            <a:pPr>
              <a:defRPr sz="2400"/>
            </a:pPr>
          </a:p>
          <a:p>
            <a:pPr>
              <a:defRPr sz="2400"/>
            </a:pPr>
            <a:r>
              <a:t>难点：</a:t>
            </a:r>
          </a:p>
          <a:p>
            <a:pPr>
              <a:defRPr sz="2400"/>
            </a:pPr>
            <a:r>
              <a:t>如何得到部门的</a:t>
            </a:r>
            <a:r>
              <a:rPr>
                <a:solidFill>
                  <a:schemeClr val="accent2"/>
                </a:solidFill>
              </a:rPr>
              <a:t>层级组织</a:t>
            </a:r>
            <a:r>
              <a:t>网络</a:t>
            </a:r>
          </a:p>
          <a:p>
            <a:pPr>
              <a:defRPr sz="2400"/>
            </a:pPr>
            <a:r>
              <a:t>如何更好的展示</a:t>
            </a:r>
            <a:r>
              <a:rPr>
                <a:solidFill>
                  <a:schemeClr val="accent2"/>
                </a:solidFill>
              </a:rPr>
              <a:t>部门结构图</a:t>
            </a:r>
          </a:p>
        </p:txBody>
      </p:sp>
      <p:pic>
        <p:nvPicPr>
          <p:cNvPr id="151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66111" y="251929"/>
            <a:ext cx="3884854" cy="26213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图像" descr="图像"/>
          <p:cNvPicPr>
            <a:picLocks noChangeAspect="1"/>
          </p:cNvPicPr>
          <p:nvPr/>
        </p:nvPicPr>
        <p:blipFill>
          <a:blip r:embed="rId3">
            <a:extLst/>
          </a:blip>
          <a:srcRect l="6547" t="0" r="33484" b="0"/>
          <a:stretch>
            <a:fillRect/>
          </a:stretch>
        </p:blipFill>
        <p:spPr>
          <a:xfrm>
            <a:off x="9594038" y="339302"/>
            <a:ext cx="2296245" cy="24465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484074" y="3362959"/>
            <a:ext cx="2736478" cy="24463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356270" y="3462813"/>
            <a:ext cx="2577695" cy="2621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网页访问日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R="457200" algn="just" defTabSz="266700">
              <a:lnSpc>
                <a:spcPct val="172916"/>
              </a:lnSpc>
              <a:spcBef>
                <a:spcPts val="1300"/>
              </a:spcBef>
              <a:defRPr b="1">
                <a:solidFill>
                  <a:srgbClr val="00000A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网页访问日志</a:t>
            </a:r>
          </a:p>
        </p:txBody>
      </p:sp>
      <p:sp>
        <p:nvSpPr>
          <p:cNvPr id="157" name="该日志记录了公司内部所有员工的网页访问记录"/>
          <p:cNvSpPr txBox="1"/>
          <p:nvPr>
            <p:ph type="body" idx="1"/>
          </p:nvPr>
        </p:nvSpPr>
        <p:spPr>
          <a:xfrm>
            <a:off x="838200" y="1673462"/>
            <a:ext cx="10515600" cy="4351339"/>
          </a:xfrm>
          <a:prstGeom prst="rect">
            <a:avLst/>
          </a:prstGeom>
        </p:spPr>
        <p:txBody>
          <a:bodyPr/>
          <a:lstStyle>
            <a:lvl1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sz="185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该日志记录了公司内部所有员工的网页访问记录</a:t>
            </a:r>
          </a:p>
        </p:txBody>
      </p:sp>
      <p:graphicFrame>
        <p:nvGraphicFramePr>
          <p:cNvPr id="158" name="表格"/>
          <p:cNvGraphicFramePr/>
          <p:nvPr/>
        </p:nvGraphicFramePr>
        <p:xfrm>
          <a:off x="1168627" y="2435180"/>
          <a:ext cx="9857921" cy="3556938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3134746"/>
                <a:gridCol w="3385930"/>
                <a:gridCol w="3334067"/>
              </a:tblGrid>
              <a:tr h="50768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字段名称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字段含义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相关说明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</a:tr>
              <a:tr h="50768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6"/>
                          </a:solidFill>
                        </a:rPr>
                        <a:t>time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6"/>
                          </a:solidFill>
                        </a:rPr>
                        <a:t>日志生成时间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b="1" sz="1600">
                          <a:solidFill>
                            <a:schemeClr val="accent6"/>
                          </a:solidFill>
                        </a:defRPr>
                      </a:pP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50768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sip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b="1" sz="1600">
                          <a:solidFill>
                            <a:schemeClr val="accent2"/>
                          </a:solidFill>
                        </a:defRPr>
                      </a:pPr>
                      <a:r>
                        <a:t>源IP </a:t>
                      </a:r>
                      <a:r>
                        <a:rPr>
                          <a:solidFill>
                            <a:srgbClr val="FF2600"/>
                          </a:solidFill>
                        </a:rPr>
                        <a:t>【确定员工个人】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客户端IP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50768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sport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源端口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客户端应用端口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50768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dip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目的IP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服务端IP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50768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dport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目的端口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服务端应用端口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50768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Host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请求的域名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HTTP报头的host字段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From 网页访问日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From 网页访问日志</a:t>
            </a:r>
          </a:p>
        </p:txBody>
      </p:sp>
      <p:sp>
        <p:nvSpPr>
          <p:cNvPr id="161" name="得到员工工作模式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57734" indent="-157734" defTabSz="630936">
              <a:spcBef>
                <a:spcPts val="600"/>
              </a:spcBef>
              <a:defRPr sz="1932"/>
            </a:pPr>
            <a:r>
              <a:t>得到员工工作模式</a:t>
            </a:r>
          </a:p>
          <a:p>
            <a:pPr lvl="1" marL="473201" indent="-157734" defTabSz="630936">
              <a:spcBef>
                <a:spcPts val="600"/>
              </a:spcBef>
              <a:defRPr sz="1932"/>
            </a:pPr>
            <a:r>
              <a:t>对域名进行分类 =&gt; 正常工作模式</a:t>
            </a:r>
          </a:p>
          <a:p>
            <a:pPr lvl="2" marL="788669" indent="-157734" defTabSz="630936">
              <a:spcBef>
                <a:spcPts val="600"/>
              </a:spcBef>
              <a:defRPr sz="1932"/>
            </a:pPr>
            <a:r>
              <a:t>工作：域名中带有hightech，例如oa、git、email、lib…</a:t>
            </a:r>
          </a:p>
          <a:p>
            <a:pPr lvl="2" marL="788669" indent="-157734" defTabSz="630936">
              <a:spcBef>
                <a:spcPts val="600"/>
              </a:spcBef>
              <a:defRPr sz="1932"/>
            </a:pPr>
            <a:r>
              <a:t>工作：搜索引擎，baidu、google…</a:t>
            </a:r>
          </a:p>
          <a:p>
            <a:pPr lvl="2" marL="788669" indent="-157734" defTabSz="630936">
              <a:spcBef>
                <a:spcPts val="600"/>
              </a:spcBef>
              <a:defRPr sz="1932"/>
            </a:pPr>
            <a:r>
              <a:t>摸鱼：Taobao、novel、store、tudou、cntv、games…</a:t>
            </a:r>
          </a:p>
          <a:p>
            <a:pPr lvl="3" marL="1104138" indent="-157734" defTabSz="630936">
              <a:spcBef>
                <a:spcPts val="600"/>
              </a:spcBef>
              <a:defRPr sz="1932"/>
            </a:pPr>
            <a:r>
              <a:t>刚上班</a:t>
            </a:r>
          </a:p>
          <a:p>
            <a:pPr lvl="3" marL="1104138" indent="-157734" defTabSz="630936">
              <a:spcBef>
                <a:spcPts val="600"/>
              </a:spcBef>
              <a:defRPr sz="1932"/>
            </a:pPr>
            <a:r>
              <a:t>午休</a:t>
            </a:r>
          </a:p>
          <a:p>
            <a:pPr lvl="3" marL="1104138" indent="-157734" defTabSz="630936">
              <a:spcBef>
                <a:spcPts val="600"/>
              </a:spcBef>
              <a:defRPr sz="1932"/>
            </a:pPr>
            <a:r>
              <a:t>快下班时</a:t>
            </a:r>
          </a:p>
          <a:p>
            <a:pPr lvl="1" marL="473201" indent="-157734" defTabSz="630936">
              <a:spcBef>
                <a:spcPts val="600"/>
              </a:spcBef>
              <a:defRPr sz="1932"/>
            </a:pPr>
            <a:r>
              <a:t>域名频率 =&gt; 访问频率过低 =&gt; 异常</a:t>
            </a:r>
          </a:p>
          <a:p>
            <a:pPr lvl="1" marL="473201" indent="-157734" defTabSz="630936">
              <a:spcBef>
                <a:spcPts val="600"/>
              </a:spcBef>
              <a:defRPr sz="1932"/>
            </a:pPr>
            <a:r>
              <a:t>刷新频率 =&gt; 刷新频率过快 =&gt; 异常</a:t>
            </a:r>
          </a:p>
          <a:p>
            <a:pPr lvl="1" marL="473201" indent="-157734" defTabSz="630936">
              <a:spcBef>
                <a:spcPts val="600"/>
              </a:spcBef>
              <a:defRPr sz="1932"/>
            </a:pPr>
            <a:r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From 网页访问日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From 网页访问日志</a:t>
            </a:r>
          </a:p>
        </p:txBody>
      </p:sp>
      <p:sp>
        <p:nvSpPr>
          <p:cNvPr id="164" name="难点：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难点：</a:t>
            </a:r>
          </a:p>
          <a:p>
            <a:pPr lvl="1" marL="685800" indent="-228600"/>
            <a:r>
              <a:t>1. 域名分类如何更加精准</a:t>
            </a:r>
          </a:p>
          <a:p>
            <a:pPr lvl="1" marL="685800" indent="-228600"/>
            <a:r>
              <a:t>2. 展示时间-事件？？？</a:t>
            </a:r>
          </a:p>
        </p:txBody>
      </p:sp>
      <p:pic>
        <p:nvPicPr>
          <p:cNvPr id="16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22769" y="72389"/>
            <a:ext cx="4467639" cy="39175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57590" y="4089407"/>
            <a:ext cx="3515624" cy="23109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图像" descr="图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1423" y="4204976"/>
            <a:ext cx="8470588" cy="20798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登录日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R="457200" algn="just" defTabSz="266700">
              <a:lnSpc>
                <a:spcPct val="172916"/>
              </a:lnSpc>
              <a:spcBef>
                <a:spcPts val="1300"/>
              </a:spcBef>
              <a:defRPr b="1">
                <a:solidFill>
                  <a:srgbClr val="00000A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登录日志</a:t>
            </a:r>
          </a:p>
        </p:txBody>
      </p:sp>
      <p:sp>
        <p:nvSpPr>
          <p:cNvPr id="170" name="员工登录服务器或数据库时生成的日志"/>
          <p:cNvSpPr txBox="1"/>
          <p:nvPr>
            <p:ph type="body" idx="1"/>
          </p:nvPr>
        </p:nvSpPr>
        <p:spPr>
          <a:xfrm>
            <a:off x="838200" y="1673462"/>
            <a:ext cx="10515600" cy="4351339"/>
          </a:xfrm>
          <a:prstGeom prst="rect">
            <a:avLst/>
          </a:prstGeom>
        </p:spPr>
        <p:txBody>
          <a:bodyPr/>
          <a:lstStyle>
            <a:lvl1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sz="185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员工登录服务器或数据库时生成的日志</a:t>
            </a:r>
          </a:p>
        </p:txBody>
      </p:sp>
      <p:graphicFrame>
        <p:nvGraphicFramePr>
          <p:cNvPr id="171" name="表格"/>
          <p:cNvGraphicFramePr/>
          <p:nvPr/>
        </p:nvGraphicFramePr>
        <p:xfrm>
          <a:off x="1282893" y="2285881"/>
          <a:ext cx="9629389" cy="399217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2146031"/>
                <a:gridCol w="4028068"/>
                <a:gridCol w="3452113"/>
              </a:tblGrid>
              <a:tr h="443222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字段名称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字段含义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相关说明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</a:tr>
              <a:tr h="443222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time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日志生成时间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/>
                      </a:pP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443222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user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b="1" sz="1600">
                          <a:solidFill>
                            <a:schemeClr val="accent2"/>
                          </a:solidFill>
                        </a:defRPr>
                      </a:pPr>
                      <a:r>
                        <a:t>用户名</a:t>
                      </a:r>
                      <a:r>
                        <a:rPr>
                          <a:solidFill>
                            <a:srgbClr val="FF2600"/>
                          </a:solidFill>
                        </a:rPr>
                        <a:t>【root、各组使用的用户名】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登录使用的用户名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443222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proto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b="1" sz="1600">
                          <a:solidFill>
                            <a:schemeClr val="accent2"/>
                          </a:solidFill>
                        </a:defRPr>
                      </a:pPr>
                      <a:r>
                        <a:t>应用的协议 </a:t>
                      </a:r>
                      <a:r>
                        <a:rPr>
                          <a:solidFill>
                            <a:srgbClr val="FF2600"/>
                          </a:solidFill>
                        </a:rPr>
                        <a:t>【代表使用目的】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例如ssh、mysql、scp等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443222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dip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b="1" sz="1600">
                          <a:solidFill>
                            <a:schemeClr val="accent2"/>
                          </a:solidFill>
                        </a:defRPr>
                      </a:pPr>
                      <a:r>
                        <a:t>目的IP </a:t>
                      </a:r>
                      <a:r>
                        <a:rPr>
                          <a:solidFill>
                            <a:srgbClr val="FF2600"/>
                          </a:solidFill>
                        </a:rPr>
                        <a:t>【服务器IP地址】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被登录IP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443222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dport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目的端口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被登录端口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443222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sip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b="1" sz="1600">
                          <a:solidFill>
                            <a:schemeClr val="accent2"/>
                          </a:solidFill>
                        </a:defRPr>
                      </a:pPr>
                      <a:r>
                        <a:t>源IP </a:t>
                      </a:r>
                      <a:r>
                        <a:rPr>
                          <a:solidFill>
                            <a:srgbClr val="FF2600"/>
                          </a:solidFill>
                        </a:rPr>
                        <a:t>【确定员工个人】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登录发起IP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443222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sport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源端口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登录发起端口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443222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state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登录结果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成功或者失败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From 登录日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From 登录日志</a:t>
            </a:r>
          </a:p>
        </p:txBody>
      </p:sp>
      <p:sp>
        <p:nvSpPr>
          <p:cNvPr id="174" name="1. ip映射为工号 + user登录名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ip映射为工号 + user登录名 </a:t>
            </a:r>
          </a:p>
          <a:p>
            <a:pPr lvl="2" marL="1143000" indent="-228600"/>
            <a:r>
              <a:t>=&gt; 程序员分组</a:t>
            </a:r>
          </a:p>
          <a:p>
            <a:pPr lvl="2" marL="1143000" indent="-228600"/>
          </a:p>
          <a:p>
            <a:pPr/>
            <a:r>
              <a:t>2. proto + time </a:t>
            </a:r>
          </a:p>
          <a:p>
            <a:pPr lvl="2" marL="1143000" indent="-228600"/>
            <a:r>
              <a:t>=&gt; 程序员工作模式</a:t>
            </a:r>
          </a:p>
          <a:p>
            <a:pPr lvl="2" marL="1143000" indent="-228600"/>
          </a:p>
          <a:p>
            <a:pPr/>
            <a:r>
              <a:t>3. Proto + time + states </a:t>
            </a:r>
          </a:p>
          <a:p>
            <a:pPr lvl="2" marL="1143000" indent="-228600"/>
            <a:r>
              <a:t>=&gt; 威胁 or 正常</a:t>
            </a:r>
          </a:p>
        </p:txBody>
      </p:sp>
      <p:pic>
        <p:nvPicPr>
          <p:cNvPr id="17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55907" y="1825625"/>
            <a:ext cx="5534757" cy="4351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CPLOG日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R="457200" algn="just" defTabSz="266700">
              <a:lnSpc>
                <a:spcPct val="172916"/>
              </a:lnSpc>
              <a:spcBef>
                <a:spcPts val="1300"/>
              </a:spcBef>
              <a:defRPr b="1">
                <a:solidFill>
                  <a:srgbClr val="00000A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TCPLOG日志</a:t>
            </a:r>
          </a:p>
        </p:txBody>
      </p:sp>
      <p:sp>
        <p:nvSpPr>
          <p:cNvPr id="178" name="记录公司内部网络活动产生的TCP连接，员工的登录行为、网页访问行行为、邮件发送或者接收行为等都会产生一条或者多条TCPLOG日志。"/>
          <p:cNvSpPr txBox="1"/>
          <p:nvPr>
            <p:ph type="body" idx="1"/>
          </p:nvPr>
        </p:nvSpPr>
        <p:spPr>
          <a:xfrm>
            <a:off x="838200" y="1416689"/>
            <a:ext cx="10515600" cy="4351338"/>
          </a:xfrm>
          <a:prstGeom prst="rect">
            <a:avLst/>
          </a:prstGeom>
        </p:spPr>
        <p:txBody>
          <a:bodyPr/>
          <a:lstStyle>
            <a:lvl1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sz="185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记录公司内部网络活动产生的TCP连接，员工的登录行为、网页访问行行为、邮件发送或者接收行为等都会产生一条或者多条TCPLOG日志。</a:t>
            </a:r>
          </a:p>
        </p:txBody>
      </p:sp>
      <p:graphicFrame>
        <p:nvGraphicFramePr>
          <p:cNvPr id="179" name="表格"/>
          <p:cNvGraphicFramePr/>
          <p:nvPr/>
        </p:nvGraphicFramePr>
        <p:xfrm>
          <a:off x="1169786" y="2431744"/>
          <a:ext cx="9855603" cy="4184109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2773448"/>
                <a:gridCol w="2296766"/>
                <a:gridCol w="4782212"/>
              </a:tblGrid>
              <a:tr h="3610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050">
                          <a:solidFill>
                            <a:srgbClr val="00000A"/>
                          </a:solidFill>
                        </a:rPr>
                        <a:t>字段名称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050">
                          <a:solidFill>
                            <a:srgbClr val="00000A"/>
                          </a:solidFill>
                        </a:rPr>
                        <a:t>字段含义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050">
                          <a:solidFill>
                            <a:srgbClr val="00000A"/>
                          </a:solidFill>
                        </a:rPr>
                        <a:t>相关说明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</a:tr>
              <a:tr h="554811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stime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TCP数据流开始时间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TCP流的开始时间，即收到该流的第一个SYN包的时间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610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dtime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TCP数据流结束的时间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TCP流的结束时间，即收到该流的最后一个包的时间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610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050">
                          <a:solidFill>
                            <a:schemeClr val="accent2"/>
                          </a:solidFill>
                        </a:rPr>
                        <a:t>proto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050">
                          <a:solidFill>
                            <a:schemeClr val="accent2"/>
                          </a:solidFill>
                        </a:rPr>
                        <a:t>协议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050">
                          <a:solidFill>
                            <a:schemeClr val="accent2"/>
                          </a:solidFill>
                        </a:rPr>
                        <a:t>IP包头中的协议字段值，ssh, ftp, smtp, mysql…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610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050">
                          <a:solidFill>
                            <a:schemeClr val="accent2"/>
                          </a:solidFill>
                        </a:rPr>
                        <a:t>dip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050">
                          <a:solidFill>
                            <a:schemeClr val="accent2"/>
                          </a:solidFill>
                        </a:rPr>
                        <a:t>目的IP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b="1" sz="1050">
                          <a:solidFill>
                            <a:schemeClr val="accent2"/>
                          </a:solidFill>
                        </a:defRPr>
                      </a:pPr>
                      <a:r>
                        <a:t>TCP 数据流的服务端IP </a:t>
                      </a:r>
                      <a:r>
                        <a:rPr>
                          <a:solidFill>
                            <a:srgbClr val="FF2600"/>
                          </a:solidFill>
                        </a:rPr>
                        <a:t>【服务器IP地址、员工PC的IP地址、外部IP】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610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dport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目的端口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TCP 数据流的服务端应用端口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610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050">
                          <a:solidFill>
                            <a:schemeClr val="accent2"/>
                          </a:solidFill>
                        </a:rPr>
                        <a:t>sip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050">
                          <a:solidFill>
                            <a:schemeClr val="accent2"/>
                          </a:solidFill>
                        </a:rPr>
                        <a:t>源IP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b="1" sz="1050">
                          <a:solidFill>
                            <a:schemeClr val="accent2"/>
                          </a:solidFill>
                        </a:defRPr>
                      </a:pPr>
                      <a:r>
                        <a:t>TCP 数据流的客户端发起IP </a:t>
                      </a:r>
                      <a:r>
                        <a:rPr>
                          <a:solidFill>
                            <a:srgbClr val="FF2600"/>
                          </a:solidFill>
                        </a:rPr>
                        <a:t>【服务器IP地址】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610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sport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源端口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TCP 数据流的客户端应用端口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554811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uplink_length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上行字节数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从TCP流的建立到该流的结束，从客户端发往服务器端的应用层数据的字节总数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554811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downlink_length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下行字节数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050">
                          <a:solidFill>
                            <a:srgbClr val="00000A"/>
                          </a:solidFill>
                        </a:rPr>
                        <a:t>从TCP流的建立到该流的结束，从服务器端发往客户端的应用层数据的字节总数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From TCPLOG日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From TCPLOG日志</a:t>
            </a:r>
          </a:p>
        </p:txBody>
      </p:sp>
      <p:sp>
        <p:nvSpPr>
          <p:cNvPr id="182" name="1. 对proto分类，smtp、ssh、mysql、ftp……"/>
          <p:cNvSpPr txBox="1"/>
          <p:nvPr>
            <p:ph type="body" idx="1"/>
          </p:nvPr>
        </p:nvSpPr>
        <p:spPr>
          <a:xfrm>
            <a:off x="624840" y="1825625"/>
            <a:ext cx="10515601" cy="4351338"/>
          </a:xfrm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t>1. 对proto分类，smtp、ssh、mysql、ftp…</a:t>
            </a:r>
          </a:p>
          <a:p>
            <a:pPr lvl="1" marL="685800" indent="-228600">
              <a:defRPr b="1" sz="1800">
                <a:solidFill>
                  <a:schemeClr val="accent2"/>
                </a:solidFill>
              </a:defRPr>
            </a:pPr>
            <a:r>
              <a:t>注意！能够泄露消息的proto！</a:t>
            </a:r>
          </a:p>
          <a:p>
            <a:pPr>
              <a:defRPr sz="1800"/>
            </a:pPr>
            <a:r>
              <a:t>2. 对每个类别抽取多个特征，两两绘制散点图，找出异常点</a:t>
            </a:r>
          </a:p>
          <a:p>
            <a:pPr lvl="1" marL="685800" indent="-228600">
              <a:defRPr sz="1800"/>
            </a:pPr>
            <a:r>
              <a:t>Tcp连接时长 - Tcp开始时间</a:t>
            </a:r>
          </a:p>
          <a:p>
            <a:pPr lvl="1" marL="685800" indent="-228600">
              <a:defRPr sz="1800"/>
            </a:pPr>
            <a:r>
              <a:t>Tcp连接时长 - 上行字节数</a:t>
            </a:r>
          </a:p>
          <a:p>
            <a:pPr lvl="1" marL="685800" indent="-228600">
              <a:defRPr sz="1800"/>
            </a:pPr>
            <a:r>
              <a:t>Tcp连接时长 - 下行字节数</a:t>
            </a:r>
          </a:p>
          <a:p>
            <a:pPr lvl="1" marL="685800" indent="-228600">
              <a:defRPr sz="1800"/>
            </a:pPr>
            <a:r>
              <a:t>Tcp开始时间 - 上行字节数</a:t>
            </a:r>
          </a:p>
          <a:p>
            <a:pPr lvl="1" marL="685800" indent="-228600">
              <a:defRPr sz="1800"/>
            </a:pPr>
            <a:r>
              <a:t>Tcp开始时间 - 下行字节数</a:t>
            </a:r>
          </a:p>
          <a:p>
            <a:pPr lvl="1" marL="685800" indent="-228600">
              <a:defRPr sz="1800"/>
            </a:pPr>
            <a:r>
              <a:t>…</a:t>
            </a:r>
          </a:p>
          <a:p>
            <a:pPr lvl="1" marL="685800" indent="-228600">
              <a:defRPr b="1" sz="1800">
                <a:solidFill>
                  <a:schemeClr val="accent6"/>
                </a:solidFill>
              </a:defRPr>
            </a:pPr>
            <a:r>
              <a:t>多试些特征、总会有离群点出现的！</a:t>
            </a:r>
          </a:p>
        </p:txBody>
      </p:sp>
      <p:pic>
        <p:nvPicPr>
          <p:cNvPr id="18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71970" y="1804915"/>
            <a:ext cx="4597306" cy="37492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成组"/>
          <p:cNvGrpSpPr/>
          <p:nvPr/>
        </p:nvGrpSpPr>
        <p:grpSpPr>
          <a:xfrm>
            <a:off x="702171" y="1141333"/>
            <a:ext cx="11163439" cy="5219225"/>
            <a:chOff x="0" y="0"/>
            <a:chExt cx="11163438" cy="5219224"/>
          </a:xfrm>
        </p:grpSpPr>
        <p:grpSp>
          <p:nvGrpSpPr>
            <p:cNvPr id="211" name="成组"/>
            <p:cNvGrpSpPr/>
            <p:nvPr/>
          </p:nvGrpSpPr>
          <p:grpSpPr>
            <a:xfrm>
              <a:off x="-1" y="-1"/>
              <a:ext cx="11163440" cy="5219225"/>
              <a:chOff x="0" y="0"/>
              <a:chExt cx="11163438" cy="5219224"/>
            </a:xfrm>
          </p:grpSpPr>
          <p:grpSp>
            <p:nvGrpSpPr>
              <p:cNvPr id="202" name="成组"/>
              <p:cNvGrpSpPr/>
              <p:nvPr/>
            </p:nvGrpSpPr>
            <p:grpSpPr>
              <a:xfrm>
                <a:off x="0" y="0"/>
                <a:ext cx="11163439" cy="5219224"/>
                <a:chOff x="0" y="0"/>
                <a:chExt cx="11163438" cy="5219223"/>
              </a:xfrm>
            </p:grpSpPr>
            <p:sp>
              <p:nvSpPr>
                <p:cNvPr id="185" name="打卡日志"/>
                <p:cNvSpPr txBox="1"/>
                <p:nvPr/>
              </p:nvSpPr>
              <p:spPr>
                <a:xfrm>
                  <a:off x="1150759" y="494347"/>
                  <a:ext cx="1323341" cy="5105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t">
                  <a:spAutoFit/>
                </a:bodyPr>
                <a:lstStyle>
                  <a:lvl1pPr>
                    <a:defRPr b="1" sz="2400"/>
                  </a:lvl1pPr>
                </a:lstStyle>
                <a:p>
                  <a:pPr/>
                  <a:r>
                    <a:t>打卡日志</a:t>
                  </a:r>
                </a:p>
              </p:txBody>
            </p:sp>
            <p:sp>
              <p:nvSpPr>
                <p:cNvPr id="186" name="邮件日志"/>
                <p:cNvSpPr txBox="1"/>
                <p:nvPr/>
              </p:nvSpPr>
              <p:spPr>
                <a:xfrm>
                  <a:off x="4427358" y="494347"/>
                  <a:ext cx="1323341" cy="5105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t">
                  <a:spAutoFit/>
                </a:bodyPr>
                <a:lstStyle>
                  <a:lvl1pPr>
                    <a:defRPr b="1" sz="2400"/>
                  </a:lvl1pPr>
                </a:lstStyle>
                <a:p>
                  <a:pPr/>
                  <a:r>
                    <a:t>邮件日志</a:t>
                  </a:r>
                </a:p>
              </p:txBody>
            </p:sp>
            <p:sp>
              <p:nvSpPr>
                <p:cNvPr id="187" name="网页访问日志"/>
                <p:cNvSpPr txBox="1"/>
                <p:nvPr/>
              </p:nvSpPr>
              <p:spPr>
                <a:xfrm>
                  <a:off x="7703959" y="494347"/>
                  <a:ext cx="1932941" cy="5105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t">
                  <a:spAutoFit/>
                </a:bodyPr>
                <a:lstStyle>
                  <a:lvl1pPr>
                    <a:defRPr b="1" sz="2400"/>
                  </a:lvl1pPr>
                </a:lstStyle>
                <a:p>
                  <a:pPr/>
                  <a:r>
                    <a:t>网页访问日志</a:t>
                  </a:r>
                </a:p>
              </p:txBody>
            </p:sp>
            <p:sp>
              <p:nvSpPr>
                <p:cNvPr id="188" name="（服务器）登录日志"/>
                <p:cNvSpPr txBox="1"/>
                <p:nvPr/>
              </p:nvSpPr>
              <p:spPr>
                <a:xfrm>
                  <a:off x="1988959" y="3151187"/>
                  <a:ext cx="2847341" cy="5105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t">
                  <a:spAutoFit/>
                </a:bodyPr>
                <a:lstStyle>
                  <a:lvl1pPr>
                    <a:defRPr b="1" sz="2400"/>
                  </a:lvl1pPr>
                </a:lstStyle>
                <a:p>
                  <a:pPr/>
                  <a:r>
                    <a:t>（服务器）登录日志</a:t>
                  </a:r>
                </a:p>
              </p:txBody>
            </p:sp>
            <p:sp>
              <p:nvSpPr>
                <p:cNvPr id="189" name="TCP日志"/>
                <p:cNvSpPr txBox="1"/>
                <p:nvPr/>
              </p:nvSpPr>
              <p:spPr>
                <a:xfrm>
                  <a:off x="6220599" y="3151187"/>
                  <a:ext cx="1265596" cy="5105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t">
                  <a:spAutoFit/>
                </a:bodyPr>
                <a:lstStyle>
                  <a:lvl1pPr>
                    <a:defRPr b="1" sz="2400"/>
                  </a:lvl1pPr>
                </a:lstStyle>
                <a:p>
                  <a:pPr/>
                  <a:r>
                    <a:t>TCP日志</a:t>
                  </a:r>
                </a:p>
              </p:txBody>
            </p:sp>
            <p:sp>
              <p:nvSpPr>
                <p:cNvPr id="190" name="矩形"/>
                <p:cNvSpPr/>
                <p:nvPr/>
              </p:nvSpPr>
              <p:spPr>
                <a:xfrm>
                  <a:off x="817880" y="2631439"/>
                  <a:ext cx="9151898" cy="1659415"/>
                </a:xfrm>
                <a:prstGeom prst="rect">
                  <a:avLst/>
                </a:prstGeom>
                <a:noFill/>
                <a:ln w="38100" cap="flat">
                  <a:solidFill>
                    <a:srgbClr val="FF2600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91" name="矩形"/>
                <p:cNvSpPr/>
                <p:nvPr/>
              </p:nvSpPr>
              <p:spPr>
                <a:xfrm>
                  <a:off x="0" y="0"/>
                  <a:ext cx="10787658" cy="4016812"/>
                </a:xfrm>
                <a:prstGeom prst="rect">
                  <a:avLst/>
                </a:prstGeom>
                <a:noFill/>
                <a:ln w="38100" cap="flat">
                  <a:solidFill>
                    <a:schemeClr val="accent1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92" name="圆角矩形"/>
                <p:cNvSpPr/>
                <p:nvPr/>
              </p:nvSpPr>
              <p:spPr>
                <a:xfrm>
                  <a:off x="1070749" y="435094"/>
                  <a:ext cx="1483361" cy="629048"/>
                </a:xfrm>
                <a:prstGeom prst="roundRect">
                  <a:avLst>
                    <a:gd name="adj" fmla="val 30284"/>
                  </a:avLst>
                </a:prstGeom>
                <a:noFill/>
                <a:ln w="12700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93" name="圆角矩形"/>
                <p:cNvSpPr/>
                <p:nvPr/>
              </p:nvSpPr>
              <p:spPr>
                <a:xfrm>
                  <a:off x="4347348" y="435094"/>
                  <a:ext cx="1483362" cy="629048"/>
                </a:xfrm>
                <a:prstGeom prst="roundRect">
                  <a:avLst>
                    <a:gd name="adj" fmla="val 30284"/>
                  </a:avLst>
                </a:prstGeom>
                <a:noFill/>
                <a:ln w="12700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94" name="圆角矩形"/>
                <p:cNvSpPr/>
                <p:nvPr/>
              </p:nvSpPr>
              <p:spPr>
                <a:xfrm>
                  <a:off x="7710309" y="435094"/>
                  <a:ext cx="1920241" cy="629048"/>
                </a:xfrm>
                <a:prstGeom prst="roundRect">
                  <a:avLst>
                    <a:gd name="adj" fmla="val 30284"/>
                  </a:avLst>
                </a:prstGeom>
                <a:noFill/>
                <a:ln w="12700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95" name="圆角矩形"/>
                <p:cNvSpPr/>
                <p:nvPr/>
              </p:nvSpPr>
              <p:spPr>
                <a:xfrm>
                  <a:off x="2127389" y="3091934"/>
                  <a:ext cx="2740899" cy="629048"/>
                </a:xfrm>
                <a:prstGeom prst="roundRect">
                  <a:avLst>
                    <a:gd name="adj" fmla="val 30284"/>
                  </a:avLst>
                </a:prstGeom>
                <a:noFill/>
                <a:ln w="12700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96" name="圆角矩形"/>
                <p:cNvSpPr/>
                <p:nvPr/>
              </p:nvSpPr>
              <p:spPr>
                <a:xfrm>
                  <a:off x="6111716" y="3091934"/>
                  <a:ext cx="1483361" cy="629048"/>
                </a:xfrm>
                <a:prstGeom prst="roundRect">
                  <a:avLst>
                    <a:gd name="adj" fmla="val 30284"/>
                  </a:avLst>
                </a:prstGeom>
                <a:noFill/>
                <a:ln w="12700" cap="flat">
                  <a:solidFill>
                    <a:schemeClr val="accent2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97" name="线条"/>
                <p:cNvSpPr/>
                <p:nvPr/>
              </p:nvSpPr>
              <p:spPr>
                <a:xfrm>
                  <a:off x="4897834" y="3406457"/>
                  <a:ext cx="1184336" cy="1"/>
                </a:xfrm>
                <a:prstGeom prst="line">
                  <a:avLst/>
                </a:prstGeom>
                <a:noFill/>
                <a:ln w="25400" cap="flat">
                  <a:solidFill>
                    <a:schemeClr val="accent6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98" name="线条"/>
                <p:cNvSpPr/>
                <p:nvPr/>
              </p:nvSpPr>
              <p:spPr>
                <a:xfrm>
                  <a:off x="5065474" y="1105217"/>
                  <a:ext cx="1803807" cy="1976399"/>
                </a:xfrm>
                <a:prstGeom prst="line">
                  <a:avLst/>
                </a:prstGeom>
                <a:noFill/>
                <a:ln w="25400" cap="flat">
                  <a:solidFill>
                    <a:schemeClr val="accent6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199" name="线条"/>
                <p:cNvSpPr/>
                <p:nvPr/>
              </p:nvSpPr>
              <p:spPr>
                <a:xfrm flipH="1">
                  <a:off x="6909707" y="1020207"/>
                  <a:ext cx="1767648" cy="2146420"/>
                </a:xfrm>
                <a:prstGeom prst="line">
                  <a:avLst/>
                </a:prstGeom>
                <a:noFill/>
                <a:ln w="25400" cap="flat">
                  <a:solidFill>
                    <a:schemeClr val="accent6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00" name="线条"/>
                <p:cNvSpPr/>
                <p:nvPr/>
              </p:nvSpPr>
              <p:spPr>
                <a:xfrm>
                  <a:off x="9273831" y="5014753"/>
                  <a:ext cx="766175" cy="1"/>
                </a:xfrm>
                <a:prstGeom prst="line">
                  <a:avLst/>
                </a:prstGeom>
                <a:noFill/>
                <a:ln w="25400" cap="flat">
                  <a:solidFill>
                    <a:schemeClr val="accent6"/>
                  </a:solidFill>
                  <a:prstDash val="solid"/>
                  <a:miter lim="8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/>
                </a:p>
              </p:txBody>
            </p:sp>
            <p:sp>
              <p:nvSpPr>
                <p:cNvPr id="201" name="直接关联"/>
                <p:cNvSpPr txBox="1"/>
                <p:nvPr/>
              </p:nvSpPr>
              <p:spPr>
                <a:xfrm>
                  <a:off x="10144898" y="4810283"/>
                  <a:ext cx="1018541" cy="40894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45719" tIns="45719" rIns="45719" bIns="45719" numCol="1" anchor="t">
                  <a:spAutoFit/>
                </a:bodyPr>
                <a:lstStyle/>
                <a:p>
                  <a:pPr/>
                  <a:r>
                    <a:t>直接关联</a:t>
                  </a:r>
                </a:p>
              </p:txBody>
            </p:sp>
          </p:grpSp>
          <p:sp>
            <p:nvSpPr>
              <p:cNvPr id="203" name="线条"/>
              <p:cNvSpPr/>
              <p:nvPr/>
            </p:nvSpPr>
            <p:spPr>
              <a:xfrm flipH="1" flipV="1">
                <a:off x="1962804" y="1112480"/>
                <a:ext cx="1445658" cy="1900992"/>
              </a:xfrm>
              <a:prstGeom prst="line">
                <a:avLst/>
              </a:prstGeom>
              <a:noFill/>
              <a:ln w="25400" cap="flat">
                <a:solidFill>
                  <a:schemeClr val="accent3"/>
                </a:solidFill>
                <a:custDash>
                  <a:ds d="600000" sp="600000"/>
                </a:custDash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04" name="线条"/>
              <p:cNvSpPr/>
              <p:nvPr/>
            </p:nvSpPr>
            <p:spPr>
              <a:xfrm flipH="1" flipV="1">
                <a:off x="2486044" y="772120"/>
                <a:ext cx="1814281" cy="1"/>
              </a:xfrm>
              <a:prstGeom prst="line">
                <a:avLst/>
              </a:prstGeom>
              <a:noFill/>
              <a:ln w="25400" cap="flat">
                <a:solidFill>
                  <a:schemeClr val="accent3"/>
                </a:solidFill>
                <a:custDash>
                  <a:ds d="600000" sp="600000"/>
                </a:custDash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05" name="线条"/>
              <p:cNvSpPr/>
              <p:nvPr/>
            </p:nvSpPr>
            <p:spPr>
              <a:xfrm flipH="1" flipV="1">
                <a:off x="5782964" y="772120"/>
                <a:ext cx="1814281" cy="1"/>
              </a:xfrm>
              <a:prstGeom prst="line">
                <a:avLst/>
              </a:prstGeom>
              <a:noFill/>
              <a:ln w="25400" cap="flat">
                <a:solidFill>
                  <a:schemeClr val="accent3"/>
                </a:solidFill>
                <a:custDash>
                  <a:ds d="600000" sp="600000"/>
                </a:custDash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06" name="线条"/>
              <p:cNvSpPr/>
              <p:nvPr/>
            </p:nvSpPr>
            <p:spPr>
              <a:xfrm flipH="1">
                <a:off x="3478351" y="1155394"/>
                <a:ext cx="1452212" cy="1815164"/>
              </a:xfrm>
              <a:prstGeom prst="line">
                <a:avLst/>
              </a:prstGeom>
              <a:noFill/>
              <a:ln w="25400" cap="flat">
                <a:solidFill>
                  <a:schemeClr val="accent3"/>
                </a:solidFill>
                <a:custDash>
                  <a:ds d="600000" sp="600000"/>
                </a:custDash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07" name="线条"/>
              <p:cNvSpPr/>
              <p:nvPr/>
            </p:nvSpPr>
            <p:spPr>
              <a:xfrm>
                <a:off x="4999835" y="1243897"/>
                <a:ext cx="1669044" cy="1803070"/>
              </a:xfrm>
              <a:prstGeom prst="line">
                <a:avLst/>
              </a:prstGeom>
              <a:noFill/>
              <a:ln w="25400" cap="flat">
                <a:solidFill>
                  <a:schemeClr val="accent3"/>
                </a:solidFill>
                <a:custDash>
                  <a:ds d="600000" sp="600000"/>
                </a:custDash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08" name="线条"/>
              <p:cNvSpPr/>
              <p:nvPr/>
            </p:nvSpPr>
            <p:spPr>
              <a:xfrm flipH="1">
                <a:off x="7262920" y="1055937"/>
                <a:ext cx="1623116" cy="2014078"/>
              </a:xfrm>
              <a:prstGeom prst="line">
                <a:avLst/>
              </a:prstGeom>
              <a:noFill/>
              <a:ln w="25400" cap="flat">
                <a:solidFill>
                  <a:schemeClr val="accent3"/>
                </a:solidFill>
                <a:custDash>
                  <a:ds d="600000" sp="600000"/>
                </a:custDash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09" name="线条"/>
              <p:cNvSpPr/>
              <p:nvPr/>
            </p:nvSpPr>
            <p:spPr>
              <a:xfrm flipH="1">
                <a:off x="4878724" y="3518743"/>
                <a:ext cx="1253730" cy="1"/>
              </a:xfrm>
              <a:prstGeom prst="line">
                <a:avLst/>
              </a:prstGeom>
              <a:noFill/>
              <a:ln w="25400" cap="flat">
                <a:solidFill>
                  <a:schemeClr val="accent3"/>
                </a:solidFill>
                <a:custDash>
                  <a:ds d="600000" sp="600000"/>
                </a:custDash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10" name="线条"/>
              <p:cNvSpPr/>
              <p:nvPr/>
            </p:nvSpPr>
            <p:spPr>
              <a:xfrm flipH="1">
                <a:off x="9278004" y="4770080"/>
                <a:ext cx="730733" cy="1"/>
              </a:xfrm>
              <a:prstGeom prst="line">
                <a:avLst/>
              </a:prstGeom>
              <a:noFill/>
              <a:ln w="25400" cap="flat">
                <a:solidFill>
                  <a:schemeClr val="accent3"/>
                </a:solidFill>
                <a:custDash>
                  <a:ds d="600000" sp="600000"/>
                </a:custDash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  <p:sp>
          <p:nvSpPr>
            <p:cNvPr id="212" name="隐含关联"/>
            <p:cNvSpPr txBox="1"/>
            <p:nvPr/>
          </p:nvSpPr>
          <p:spPr>
            <a:xfrm>
              <a:off x="10137278" y="4506357"/>
              <a:ext cx="1018541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/>
              <a:r>
                <a:t>隐含关联</a:t>
              </a:r>
            </a:p>
          </p:txBody>
        </p:sp>
      </p:grpSp>
      <p:sp>
        <p:nvSpPr>
          <p:cNvPr id="214" name="机密！"/>
          <p:cNvSpPr txBox="1"/>
          <p:nvPr/>
        </p:nvSpPr>
        <p:spPr>
          <a:xfrm>
            <a:off x="9940290" y="3996690"/>
            <a:ext cx="789941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FF2600"/>
                </a:solidFill>
              </a:defRPr>
            </a:lvl1pPr>
          </a:lstStyle>
          <a:p>
            <a:pPr/>
            <a:r>
              <a:t>机密！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标题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背景介绍 </a:t>
            </a:r>
          </a:p>
        </p:txBody>
      </p:sp>
      <p:sp>
        <p:nvSpPr>
          <p:cNvPr id="116" name="内容占位符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10311" indent="-210311" defTabSz="841247">
              <a:lnSpc>
                <a:spcPct val="135000"/>
              </a:lnSpc>
              <a:spcBef>
                <a:spcPts val="900"/>
              </a:spcBef>
              <a:defRPr sz="2024">
                <a:latin typeface="+mn-lt"/>
                <a:ea typeface="+mn-ea"/>
                <a:cs typeface="+mn-cs"/>
                <a:sym typeface="Helvetica"/>
              </a:defRPr>
            </a:pPr>
            <a:r>
              <a:t>HighTech</a:t>
            </a:r>
            <a:r>
              <a:t>是一家</a:t>
            </a:r>
            <a:r>
              <a:rPr b="1">
                <a:solidFill>
                  <a:srgbClr val="942192"/>
                </a:solidFill>
              </a:rPr>
              <a:t>互联网高科技</a:t>
            </a:r>
            <a:r>
              <a:t>公司，</a:t>
            </a:r>
            <a:r>
              <a:rPr b="1">
                <a:solidFill>
                  <a:srgbClr val="942192"/>
                </a:solidFill>
              </a:rPr>
              <a:t>有几百名员工</a:t>
            </a:r>
            <a:r>
              <a:t>，分属</a:t>
            </a:r>
            <a:r>
              <a:rPr b="1">
                <a:solidFill>
                  <a:srgbClr val="942192"/>
                </a:solidFill>
              </a:rPr>
              <a:t>财务、人力资源和研发</a:t>
            </a:r>
            <a:r>
              <a:t>三个部门。</a:t>
            </a:r>
            <a:r>
              <a:rPr b="1">
                <a:solidFill>
                  <a:srgbClr val="942192"/>
                </a:solidFill>
              </a:rPr>
              <a:t>公司正在全力研发一款重量级新产品</a:t>
            </a:r>
            <a:r>
              <a:t>，近期该产品临近发布，公司对内部发生的一切异常现象都非常敏感。为了维护公司的核心利益，</a:t>
            </a:r>
            <a:r>
              <a:rPr b="1">
                <a:solidFill>
                  <a:srgbClr val="942192"/>
                </a:solidFill>
              </a:rPr>
              <a:t>确保新产品顺利发布</a:t>
            </a:r>
            <a:r>
              <a:t>，公司高层决定临时</a:t>
            </a:r>
            <a:r>
              <a:rPr b="1">
                <a:solidFill>
                  <a:srgbClr val="942192"/>
                </a:solidFill>
              </a:rPr>
              <a:t>成立内部威胁情报分析小组</a:t>
            </a:r>
            <a:r>
              <a:t>，该小组将根据公司内部采集到的数据，分析并处置可能存在的各种安全威胁。在分析威胁情报过程中，数据的复杂性需要计算智能处理，但发现和处置安全威胁需要人的经验、认知和判断，可视分析技术能将计算智能与人类智慧紧密结合，是威胁情报人员高效分析和理解威胁情报数据的利器。假设您是威胁情报分析小组的成员，</a:t>
            </a:r>
            <a:r>
              <a:rPr b="1">
                <a:solidFill>
                  <a:srgbClr val="942192"/>
                </a:solidFill>
              </a:rPr>
              <a:t>请您设计并实现一套可视分析解决方案，帮助该公司及时准确地找出可能存在的内部威胁情报</a:t>
            </a:r>
            <a:r>
              <a:t>。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讨论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讨论</a:t>
            </a:r>
          </a:p>
        </p:txBody>
      </p:sp>
      <p:sp>
        <p:nvSpPr>
          <p:cNvPr id="217" name="1. 分析公司内部员工所属部门及各部门的人员组织结构，给出公司员工的组织结构图（建议参赛者回答此题文字不多于500字，图片不多于5张）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b="1" sz="1850">
                <a:latin typeface="+mn-lt"/>
                <a:ea typeface="+mn-ea"/>
                <a:cs typeface="+mn-cs"/>
                <a:sym typeface="Helvetica"/>
              </a:defRPr>
            </a:pPr>
            <a:r>
              <a:t>1. 分析</a:t>
            </a:r>
            <a:r>
              <a:rPr>
                <a:solidFill>
                  <a:schemeClr val="accent2"/>
                </a:solidFill>
              </a:rPr>
              <a:t>公司内部员工所属部门</a:t>
            </a:r>
            <a:r>
              <a:t>及</a:t>
            </a:r>
            <a:r>
              <a:rPr>
                <a:solidFill>
                  <a:schemeClr val="accent2"/>
                </a:solidFill>
              </a:rPr>
              <a:t>各部门的人员组织结构</a:t>
            </a:r>
            <a:r>
              <a:t>，给出</a:t>
            </a:r>
            <a:r>
              <a:rPr>
                <a:solidFill>
                  <a:srgbClr val="FF2600"/>
                </a:solidFill>
              </a:rPr>
              <a:t>公司员工的组织结构图</a:t>
            </a:r>
            <a:r>
              <a:rPr>
                <a:solidFill>
                  <a:srgbClr val="00000A"/>
                </a:solidFill>
              </a:rPr>
              <a:t>（建议参赛者回答此题文字不多于500字，图片不多于5张）</a:t>
            </a:r>
            <a:endParaRPr>
              <a:solidFill>
                <a:srgbClr val="00000A"/>
              </a:solidFill>
            </a:endParaRPr>
          </a:p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b="1" sz="1850">
                <a:latin typeface="+mn-lt"/>
                <a:ea typeface="+mn-ea"/>
                <a:cs typeface="+mn-cs"/>
                <a:sym typeface="Helvetica"/>
              </a:defRPr>
            </a:pPr>
            <a:endParaRPr>
              <a:solidFill>
                <a:srgbClr val="00000A"/>
              </a:solidFill>
            </a:endParaRPr>
          </a:p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b="1" sz="1850"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A"/>
                </a:solidFill>
              </a:rPr>
              <a:t>2. </a:t>
            </a:r>
            <a:r>
              <a:t>分析该公司员工的</a:t>
            </a:r>
            <a:r>
              <a:rPr>
                <a:solidFill>
                  <a:schemeClr val="accent2"/>
                </a:solidFill>
              </a:rPr>
              <a:t>日常工作行为</a:t>
            </a:r>
            <a:r>
              <a:t>，</a:t>
            </a:r>
            <a:r>
              <a:rPr>
                <a:solidFill>
                  <a:schemeClr val="accent2"/>
                </a:solidFill>
              </a:rPr>
              <a:t>按部门总结和展示</a:t>
            </a:r>
            <a:r>
              <a:t>员工的正常工作模式</a:t>
            </a:r>
            <a:r>
              <a:rPr>
                <a:solidFill>
                  <a:srgbClr val="00000A"/>
                </a:solidFill>
              </a:rPr>
              <a:t>（建议参赛者回答此题文字不多于1000字，图片不多于8张）</a:t>
            </a:r>
            <a:endParaRPr>
              <a:solidFill>
                <a:srgbClr val="00000A"/>
              </a:solidFill>
            </a:endParaRPr>
          </a:p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b="1" sz="1850">
                <a:latin typeface="+mn-lt"/>
                <a:ea typeface="+mn-ea"/>
                <a:cs typeface="+mn-cs"/>
                <a:sym typeface="Helvetica"/>
              </a:defRPr>
            </a:pPr>
            <a:endParaRPr>
              <a:solidFill>
                <a:srgbClr val="00000A"/>
              </a:solidFill>
            </a:endParaRPr>
          </a:p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b="1" sz="1850"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A"/>
                </a:solidFill>
              </a:rPr>
              <a:t>3. </a:t>
            </a:r>
            <a:r>
              <a:t>找出至少5个</a:t>
            </a:r>
            <a:r>
              <a:rPr>
                <a:solidFill>
                  <a:schemeClr val="accent2"/>
                </a:solidFill>
              </a:rPr>
              <a:t>异常事件</a:t>
            </a:r>
            <a:r>
              <a:t>，并分析这些事件之间</a:t>
            </a:r>
            <a:r>
              <a:rPr>
                <a:solidFill>
                  <a:schemeClr val="accent2"/>
                </a:solidFill>
              </a:rPr>
              <a:t>可能存在的关联</a:t>
            </a:r>
            <a:r>
              <a:t>，总结你认为有价值的威胁情报，并简要说明你是如何利用可视分析方法找到这些威胁情报的</a:t>
            </a:r>
            <a:r>
              <a:rPr>
                <a:solidFill>
                  <a:srgbClr val="00000A"/>
                </a:solidFill>
              </a:rPr>
              <a:t>（建议参赛者回答此题文字不多于1500字，图片不多于10张）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背景介绍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背景介绍 </a:t>
            </a:r>
          </a:p>
        </p:txBody>
      </p:sp>
      <p:sp>
        <p:nvSpPr>
          <p:cNvPr id="119" name="时间：2018/11/01~2017/11/30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26313" indent="-226313" defTabSz="905255">
              <a:spcBef>
                <a:spcPts val="900"/>
              </a:spcBef>
              <a:defRPr sz="2772"/>
            </a:pPr>
            <a:r>
              <a:t>时间：2018/11/01~2017/11/30</a:t>
            </a:r>
          </a:p>
          <a:p>
            <a:pPr marL="226313" indent="-226313" defTabSz="905255">
              <a:spcBef>
                <a:spcPts val="900"/>
              </a:spcBef>
              <a:defRPr sz="2772"/>
            </a:pPr>
            <a:r>
              <a:t>地点：HighTech公司</a:t>
            </a:r>
          </a:p>
          <a:p>
            <a:pPr marL="226313" indent="-226313" defTabSz="905255">
              <a:spcBef>
                <a:spcPts val="900"/>
              </a:spcBef>
              <a:defRPr sz="2772"/>
            </a:pPr>
            <a:r>
              <a:t>人物：</a:t>
            </a:r>
            <a:r>
              <a:t>公司</a:t>
            </a:r>
            <a:r>
              <a:rPr b="1">
                <a:solidFill>
                  <a:srgbClr val="942192"/>
                </a:solidFill>
              </a:rPr>
              <a:t>几百名员工（财务、人力资源和研发）</a:t>
            </a:r>
            <a:endParaRPr b="1">
              <a:solidFill>
                <a:srgbClr val="942192"/>
              </a:solidFill>
            </a:endParaRPr>
          </a:p>
          <a:p>
            <a:pPr marL="226313" indent="-226313" defTabSz="905255">
              <a:spcBef>
                <a:spcPts val="900"/>
              </a:spcBef>
              <a:defRPr sz="2772"/>
            </a:pPr>
            <a:r>
              <a:t>起因：公司正在全力研发一款重量级新产品</a:t>
            </a:r>
          </a:p>
          <a:p>
            <a:pPr marL="226313" indent="-226313" defTabSz="905255">
              <a:spcBef>
                <a:spcPts val="900"/>
              </a:spcBef>
              <a:defRPr sz="2772"/>
            </a:pPr>
            <a:r>
              <a:t>经过：为了维护公司的核心利益，确保新产品顺利发布，公司内部采集数据，用于分析并处置可能存在的各种安全威胁</a:t>
            </a:r>
          </a:p>
          <a:p>
            <a:pPr marL="226313" indent="-226313" defTabSz="905255">
              <a:spcBef>
                <a:spcPts val="900"/>
              </a:spcBef>
              <a:defRPr sz="2772"/>
            </a:pPr>
            <a:r>
              <a:t>结果：设计并实现一套可视分析解决方案，及时准确地找出可能存在的内部威胁情报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数据说明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R="457200" algn="just" defTabSz="266700">
              <a:lnSpc>
                <a:spcPct val="172916"/>
              </a:lnSpc>
              <a:spcBef>
                <a:spcPts val="1300"/>
              </a:spcBef>
              <a:defRPr b="1">
                <a:solidFill>
                  <a:srgbClr val="00000A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数据说明</a:t>
            </a:r>
          </a:p>
        </p:txBody>
      </p:sp>
      <p:sp>
        <p:nvSpPr>
          <p:cNvPr id="122" name="公司内部2017年11月共30天的多种监控数据：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457200" indent="0" algn="just" defTabSz="2667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t>公司内部2017年11月共30天的多种监控数据：</a:t>
            </a:r>
          </a:p>
          <a:p>
            <a:pPr lvl="1" marL="0" marR="457200" indent="228600" algn="just" defTabSz="2667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latin typeface="+mn-lt"/>
                <a:ea typeface="+mn-ea"/>
                <a:cs typeface="+mn-cs"/>
                <a:sym typeface="Helvetica"/>
              </a:defRPr>
            </a:pPr>
          </a:p>
          <a:p>
            <a:pPr lvl="1" marL="0" marR="457200" indent="228600" algn="just" defTabSz="2667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graphicFrame>
        <p:nvGraphicFramePr>
          <p:cNvPr id="123" name="表格"/>
          <p:cNvGraphicFramePr/>
          <p:nvPr/>
        </p:nvGraphicFramePr>
        <p:xfrm>
          <a:off x="928194" y="2676906"/>
          <a:ext cx="10348312" cy="354068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3117326"/>
                <a:gridCol w="7218283"/>
              </a:tblGrid>
              <a:tr h="705595">
                <a:tc>
                  <a:txBody>
                    <a:bodyPr/>
                    <a:lstStyle/>
                    <a:p>
                      <a:pPr lvl="1" marR="457200" indent="228600" algn="l" defTabSz="266700">
                        <a:defRPr sz="2400"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打卡日志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50"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公司每个员工每天上下班时间 </a:t>
                      </a:r>
                      <a:r>
                        <a:rPr>
                          <a:solidFill>
                            <a:srgbClr val="942192"/>
                          </a:solidFill>
                        </a:rPr>
                        <a:t>【所有员工】</a:t>
                      </a:r>
                    </a:p>
                  </a:txBody>
                  <a:tcPr marL="0" marR="0" marT="0" marB="0" anchor="ctr" anchorCtr="0" horzOverflow="overflow"/>
                </a:tc>
              </a:tr>
              <a:tr h="705595">
                <a:tc>
                  <a:txBody>
                    <a:bodyPr/>
                    <a:lstStyle/>
                    <a:p>
                      <a:pPr lvl="1" marR="457200" indent="228600" algn="l" defTabSz="266700">
                        <a:defRPr sz="2400"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邮件日志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marR="457200" algn="l" defTabSz="266700">
                        <a:defRPr sz="1850"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经过公司邮件服务器的收发邮件信息 </a:t>
                      </a:r>
                      <a:r>
                        <a:rPr>
                          <a:solidFill>
                            <a:srgbClr val="942192"/>
                          </a:solidFill>
                        </a:rPr>
                        <a:t>【所有员工】</a:t>
                      </a:r>
                    </a:p>
                  </a:txBody>
                  <a:tcPr marL="0" marR="0" marT="0" marB="0" anchor="ctr" anchorCtr="0" horzOverflow="overflow"/>
                </a:tc>
              </a:tr>
              <a:tr h="705595">
                <a:tc>
                  <a:txBody>
                    <a:bodyPr/>
                    <a:lstStyle/>
                    <a:p>
                      <a:pPr lvl="1" marR="457200" indent="228600" algn="l" defTabSz="266700">
                        <a:defRPr sz="2400"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网页访问日志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50"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所有员工的网页访问记录 </a:t>
                      </a:r>
                      <a:r>
                        <a:rPr>
                          <a:solidFill>
                            <a:srgbClr val="942192"/>
                          </a:solidFill>
                        </a:rPr>
                        <a:t>【所有员工】</a:t>
                      </a:r>
                    </a:p>
                  </a:txBody>
                  <a:tcPr marL="0" marR="0" marT="0" marB="0" anchor="ctr" anchorCtr="0" horzOverflow="overflow"/>
                </a:tc>
              </a:tr>
              <a:tr h="705595">
                <a:tc>
                  <a:txBody>
                    <a:bodyPr/>
                    <a:lstStyle/>
                    <a:p>
                      <a:pPr lvl="1" marR="457200" indent="228600" algn="l" defTabSz="266700">
                        <a:defRPr sz="2400"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登录日志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marR="457200" algn="l" defTabSz="266700">
                        <a:defRPr sz="1850"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员工登录服务器或数据库时生成的日志 </a:t>
                      </a:r>
                      <a:r>
                        <a:rPr>
                          <a:solidFill>
                            <a:srgbClr val="942192"/>
                          </a:solidFill>
                        </a:rPr>
                        <a:t>【研发部门员工】</a:t>
                      </a:r>
                    </a:p>
                  </a:txBody>
                  <a:tcPr marL="0" marR="0" marT="0" marB="0" anchor="ctr" anchorCtr="0" horzOverflow="overflow"/>
                </a:tc>
              </a:tr>
              <a:tr h="705595">
                <a:tc>
                  <a:txBody>
                    <a:bodyPr/>
                    <a:lstStyle/>
                    <a:p>
                      <a:pPr lvl="1" marR="457200" indent="228600" algn="l" defTabSz="266700">
                        <a:defRPr sz="2400"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TCP流量日志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marR="457200" algn="l" defTabSz="266700">
                        <a:defRPr sz="1850">
                          <a:latin typeface="+mn-lt"/>
                          <a:ea typeface="+mn-ea"/>
                          <a:cs typeface="+mn-cs"/>
                          <a:sym typeface="Helvetica"/>
                        </a:defRPr>
                      </a:pPr>
                      <a:r>
                        <a:t>公司内部网络活动产生的TCP连接 </a:t>
                      </a:r>
                      <a:r>
                        <a:rPr>
                          <a:solidFill>
                            <a:srgbClr val="942192"/>
                          </a:solidFill>
                        </a:rPr>
                        <a:t>【研发部门员工】</a:t>
                      </a:r>
                    </a:p>
                  </a:txBody>
                  <a:tcPr marL="0" marR="0" marT="0" marB="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Ques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Question</a:t>
            </a:r>
          </a:p>
        </p:txBody>
      </p:sp>
      <p:sp>
        <p:nvSpPr>
          <p:cNvPr id="126" name="1. 分析公司内部员工所属部门及各部门的人员组织结构，给出公司员工的组织结构图（建议参赛者回答此题文字不多于500字，图片不多于5张）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b="1" sz="1850">
                <a:latin typeface="+mn-lt"/>
                <a:ea typeface="+mn-ea"/>
                <a:cs typeface="+mn-cs"/>
                <a:sym typeface="Helvetica"/>
              </a:defRPr>
            </a:pPr>
            <a:r>
              <a:t>1. 分析</a:t>
            </a:r>
            <a:r>
              <a:rPr>
                <a:solidFill>
                  <a:schemeClr val="accent2"/>
                </a:solidFill>
              </a:rPr>
              <a:t>公司内部员工所属部门</a:t>
            </a:r>
            <a:r>
              <a:t>及</a:t>
            </a:r>
            <a:r>
              <a:rPr>
                <a:solidFill>
                  <a:schemeClr val="accent2"/>
                </a:solidFill>
              </a:rPr>
              <a:t>各部门的人员组织结构</a:t>
            </a:r>
            <a:r>
              <a:t>，给出</a:t>
            </a:r>
            <a:r>
              <a:rPr>
                <a:solidFill>
                  <a:srgbClr val="FF2600"/>
                </a:solidFill>
              </a:rPr>
              <a:t>公司员工的组织结构图</a:t>
            </a:r>
            <a:r>
              <a:rPr>
                <a:solidFill>
                  <a:srgbClr val="00000A"/>
                </a:solidFill>
              </a:rPr>
              <a:t>（建议参赛者回答此题文字不多于500字，图片不多于5张）</a:t>
            </a:r>
            <a:endParaRPr>
              <a:solidFill>
                <a:srgbClr val="00000A"/>
              </a:solidFill>
            </a:endParaRPr>
          </a:p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b="1" sz="1850">
                <a:latin typeface="+mn-lt"/>
                <a:ea typeface="+mn-ea"/>
                <a:cs typeface="+mn-cs"/>
                <a:sym typeface="Helvetica"/>
              </a:defRPr>
            </a:pPr>
            <a:endParaRPr>
              <a:solidFill>
                <a:srgbClr val="00000A"/>
              </a:solidFill>
            </a:endParaRPr>
          </a:p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b="1" sz="1850"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A"/>
                </a:solidFill>
              </a:rPr>
              <a:t>2. </a:t>
            </a:r>
            <a:r>
              <a:t>分析该公司员工的</a:t>
            </a:r>
            <a:r>
              <a:rPr>
                <a:solidFill>
                  <a:schemeClr val="accent2"/>
                </a:solidFill>
              </a:rPr>
              <a:t>日常工作行为</a:t>
            </a:r>
            <a:r>
              <a:t>，</a:t>
            </a:r>
            <a:r>
              <a:rPr>
                <a:solidFill>
                  <a:schemeClr val="accent2"/>
                </a:solidFill>
              </a:rPr>
              <a:t>按部门总结和展示</a:t>
            </a:r>
            <a:r>
              <a:t>员工的正常工作模式</a:t>
            </a:r>
            <a:r>
              <a:rPr>
                <a:solidFill>
                  <a:srgbClr val="00000A"/>
                </a:solidFill>
              </a:rPr>
              <a:t>（建议参赛者回答此题文字不多于1000字，图片不多于8张）</a:t>
            </a:r>
            <a:endParaRPr>
              <a:solidFill>
                <a:srgbClr val="00000A"/>
              </a:solidFill>
            </a:endParaRPr>
          </a:p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b="1" sz="1850">
                <a:latin typeface="+mn-lt"/>
                <a:ea typeface="+mn-ea"/>
                <a:cs typeface="+mn-cs"/>
                <a:sym typeface="Helvetica"/>
              </a:defRPr>
            </a:pPr>
            <a:endParaRPr>
              <a:solidFill>
                <a:srgbClr val="00000A"/>
              </a:solidFill>
            </a:endParaRPr>
          </a:p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b="1" sz="1850"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A"/>
                </a:solidFill>
              </a:rPr>
              <a:t>3. </a:t>
            </a:r>
            <a:r>
              <a:t>找出至少5个</a:t>
            </a:r>
            <a:r>
              <a:rPr>
                <a:solidFill>
                  <a:schemeClr val="accent2"/>
                </a:solidFill>
              </a:rPr>
              <a:t>异常事件</a:t>
            </a:r>
            <a:r>
              <a:t>，并分析这些事件之间</a:t>
            </a:r>
            <a:r>
              <a:rPr>
                <a:solidFill>
                  <a:schemeClr val="accent2"/>
                </a:solidFill>
              </a:rPr>
              <a:t>可能存在的关联</a:t>
            </a:r>
            <a:r>
              <a:t>，总结你认为有价值的威胁情报，并简要说明你是如何利用可视分析方法找到这些威胁情报的</a:t>
            </a:r>
            <a:r>
              <a:rPr>
                <a:solidFill>
                  <a:srgbClr val="00000A"/>
                </a:solidFill>
              </a:rPr>
              <a:t>（建议参赛者回答此题文字不多于1500字，图片不多于10张）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打卡日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R="457200" algn="just" defTabSz="266700">
              <a:lnSpc>
                <a:spcPct val="172916"/>
              </a:lnSpc>
              <a:spcBef>
                <a:spcPts val="1300"/>
              </a:spcBef>
              <a:defRPr b="1">
                <a:solidFill>
                  <a:srgbClr val="00000A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打卡日志</a:t>
            </a:r>
          </a:p>
        </p:txBody>
      </p:sp>
      <p:sp>
        <p:nvSpPr>
          <p:cNvPr id="129" name="记录了公司每个员工每天上下班时间，一行记录中 checkin和checkout都为0，表示没来上班。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sz="1850">
                <a:latin typeface="+mn-lt"/>
                <a:ea typeface="+mn-ea"/>
                <a:cs typeface="+mn-cs"/>
                <a:sym typeface="Helvetica"/>
              </a:defRPr>
            </a:pPr>
            <a:r>
              <a:t>记录了公司每个员工每天上下班时间，一行记录中 checkin和checkout都为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t>，表示没来上班。</a:t>
            </a:r>
          </a:p>
          <a:p>
            <a: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sz="1850">
                <a:latin typeface="+mn-lt"/>
                <a:ea typeface="+mn-ea"/>
                <a:cs typeface="+mn-cs"/>
                <a:sym typeface="Helvetica"/>
              </a:defRPr>
            </a:pPr>
            <a:r>
              <a:t>另外，如果公司员工当天没来公司上班，次日该员工会收到旷工提醒邮件。</a:t>
            </a:r>
          </a:p>
        </p:txBody>
      </p:sp>
      <p:graphicFrame>
        <p:nvGraphicFramePr>
          <p:cNvPr id="130" name="表格"/>
          <p:cNvGraphicFramePr/>
          <p:nvPr/>
        </p:nvGraphicFramePr>
        <p:xfrm>
          <a:off x="1611312" y="3569018"/>
          <a:ext cx="8972551" cy="238372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2547175"/>
                <a:gridCol w="3521278"/>
                <a:gridCol w="2900920"/>
              </a:tblGrid>
              <a:tr h="477810">
                <a:tc>
                  <a:txBody>
                    <a:bodyPr/>
                    <a:lstStyle/>
                    <a:p>
                      <a:pPr marR="457200" algn="just" defTabSz="266700">
                        <a:lnSpc>
                          <a:spcPct val="200000"/>
                        </a:lnSpc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字段名称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lnSpc>
                          <a:spcPct val="200000"/>
                        </a:lnSpc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字段含义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lnSpc>
                          <a:spcPct val="200000"/>
                        </a:lnSpc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相关说明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</a:tr>
              <a:tr h="477810">
                <a:tc>
                  <a:txBody>
                    <a:bodyPr/>
                    <a:lstStyle/>
                    <a:p>
                      <a:pPr marR="457200" algn="just" defTabSz="266700">
                        <a:lnSpc>
                          <a:spcPct val="200000"/>
                        </a:lnSpc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id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lnSpc>
                          <a:spcPct val="200000"/>
                        </a:lnSpc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员工工号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  <a:defRPr b="1" sz="1600">
                          <a:solidFill>
                            <a:schemeClr val="accent2"/>
                          </a:solidFill>
                        </a:defRPr>
                      </a:pP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477810">
                <a:tc>
                  <a:txBody>
                    <a:bodyPr/>
                    <a:lstStyle/>
                    <a:p>
                      <a:pPr marR="457200" algn="just" defTabSz="266700">
                        <a:lnSpc>
                          <a:spcPct val="200000"/>
                        </a:lnSpc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day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lnSpc>
                          <a:spcPct val="200000"/>
                        </a:lnSpc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日期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  <a:defRPr sz="1600"/>
                      </a:pP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477810">
                <a:tc>
                  <a:txBody>
                    <a:bodyPr/>
                    <a:lstStyle/>
                    <a:p>
                      <a:pPr marR="457200" algn="just" defTabSz="266700">
                        <a:lnSpc>
                          <a:spcPct val="200000"/>
                        </a:lnSpc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checkin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lnSpc>
                          <a:spcPct val="200000"/>
                        </a:lnSpc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上班签到时间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  <a:defRPr sz="1600"/>
                      </a:pP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477810">
                <a:tc>
                  <a:txBody>
                    <a:bodyPr/>
                    <a:lstStyle/>
                    <a:p>
                      <a:pPr marR="457200" algn="just" defTabSz="266700">
                        <a:lnSpc>
                          <a:spcPct val="200000"/>
                        </a:lnSpc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checkout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lnSpc>
                          <a:spcPct val="200000"/>
                        </a:lnSpc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下班签退时间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  <a:defRPr sz="1600"/>
                      </a:pP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邮件日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R="457200" algn="just" defTabSz="266700">
              <a:lnSpc>
                <a:spcPct val="172916"/>
              </a:lnSpc>
              <a:spcBef>
                <a:spcPts val="1300"/>
              </a:spcBef>
              <a:defRPr b="1">
                <a:solidFill>
                  <a:srgbClr val="00000A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邮件日志</a:t>
            </a:r>
          </a:p>
        </p:txBody>
      </p:sp>
      <p:sp>
        <p:nvSpPr>
          <p:cNvPr id="133" name="邮件日志记录了经过公司邮件服务器的收发邮件信息"/>
          <p:cNvSpPr txBox="1"/>
          <p:nvPr>
            <p:ph type="body" idx="1"/>
          </p:nvPr>
        </p:nvSpPr>
        <p:spPr>
          <a:xfrm>
            <a:off x="838200" y="1673462"/>
            <a:ext cx="10515600" cy="4351339"/>
          </a:xfrm>
          <a:prstGeom prst="rect">
            <a:avLst/>
          </a:prstGeom>
        </p:spPr>
        <p:txBody>
          <a:bodyPr/>
          <a:lstStyle>
            <a:lvl1pPr marL="0" marR="457200" indent="0" algn="just" defTabSz="266700">
              <a:lnSpc>
                <a:spcPct val="120000"/>
              </a:lnSpc>
              <a:spcBef>
                <a:spcPts val="0"/>
              </a:spcBef>
              <a:buSzTx/>
              <a:buFontTx/>
              <a:buNone/>
              <a:defRPr sz="185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邮件日志记录了经过公司邮件服务器的收发邮件信息</a:t>
            </a:r>
          </a:p>
        </p:txBody>
      </p:sp>
      <p:graphicFrame>
        <p:nvGraphicFramePr>
          <p:cNvPr id="134" name="表格"/>
          <p:cNvGraphicFramePr/>
          <p:nvPr/>
        </p:nvGraphicFramePr>
        <p:xfrm>
          <a:off x="1117035" y="2418458"/>
          <a:ext cx="9961105" cy="387152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1819582"/>
                <a:gridCol w="3969972"/>
                <a:gridCol w="4168373"/>
              </a:tblGrid>
              <a:tr h="3549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字段名称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字段含义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00000A"/>
                          </a:solidFill>
                        </a:rPr>
                        <a:t>相关说明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  <a:solidFill>
                      <a:srgbClr val="E0E0E0"/>
                    </a:solidFill>
                  </a:tcPr>
                </a:tc>
              </a:tr>
              <a:tr h="3549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time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邮件发送/接收时间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邮件包头中的邮件发送/接收时间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549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/>
                        <a:t>proto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/>
                        <a:t>应用协议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/>
                        <a:t>SMTP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549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sip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源IP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IP报头源IP地址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549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sport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源端口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TCP报头源应用端口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549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dip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目的IP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IP报头目的IP地址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549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dport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目的端口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sz="1600">
                          <a:solidFill>
                            <a:srgbClr val="00000A"/>
                          </a:solidFill>
                        </a:rPr>
                        <a:t>TCP报头目的应用端口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549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from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b="1" sz="1600">
                          <a:solidFill>
                            <a:schemeClr val="accent2"/>
                          </a:solidFill>
                        </a:defRPr>
                      </a:pPr>
                      <a:r>
                        <a:t>邮件发送人  </a:t>
                      </a:r>
                      <a:r>
                        <a:rPr sz="1400"/>
                        <a:t>1000(工号)@hightech.com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来自于邮件头相应字段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673701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to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邮件接收人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chemeClr val="accent2"/>
                          </a:solidFill>
                        </a:rPr>
                        <a:t>来自于邮件头相应字段，出现多个接收人时用分号隔开。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  <a:tr h="354960"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FF2600"/>
                          </a:solidFill>
                        </a:rPr>
                        <a:t>subject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FF2600"/>
                          </a:solidFill>
                        </a:rPr>
                        <a:t>主题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57200" algn="just" defTabSz="266700">
                        <a:defRPr sz="1800"/>
                      </a:pPr>
                      <a:r>
                        <a:rPr b="1" sz="1600">
                          <a:solidFill>
                            <a:srgbClr val="FF2600"/>
                          </a:solidFill>
                        </a:rPr>
                        <a:t>来自于邮件头相应字段</a:t>
                      </a:r>
                    </a:p>
                  </a:txBody>
                  <a:tcPr marL="63500" marR="63500" marT="28575" marB="0" anchor="ctr" anchorCtr="0" horzOverflow="overflow">
                    <a:lnL w="3175">
                      <a:solidFill>
                        <a:srgbClr val="000001"/>
                      </a:solidFill>
                      <a:miter lim="400000"/>
                    </a:lnL>
                    <a:lnR w="3175">
                      <a:solidFill>
                        <a:srgbClr val="000001"/>
                      </a:solidFill>
                      <a:miter lim="400000"/>
                    </a:lnR>
                    <a:lnT w="3175">
                      <a:solidFill>
                        <a:srgbClr val="000001"/>
                      </a:solidFill>
                      <a:miter lim="400000"/>
                    </a:lnT>
                    <a:lnB w="3175">
                      <a:solidFill>
                        <a:srgbClr val="000001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35" name="线条"/>
          <p:cNvSpPr/>
          <p:nvPr/>
        </p:nvSpPr>
        <p:spPr>
          <a:xfrm>
            <a:off x="3452445" y="3694597"/>
            <a:ext cx="1172431" cy="1172431"/>
          </a:xfrm>
          <a:prstGeom prst="line">
            <a:avLst/>
          </a:prstGeom>
          <a:ln w="76200">
            <a:solidFill>
              <a:schemeClr val="accent2"/>
            </a:solidFill>
            <a:miter lim="400000"/>
            <a:headEnd type="arrow"/>
            <a:tailEnd type="arrow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From &amp; 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From &amp; To</a:t>
            </a:r>
          </a:p>
        </p:txBody>
      </p:sp>
      <p:sp>
        <p:nvSpPr>
          <p:cNvPr id="138" name="1. 发件人与收件人均为 xxx@hightech.com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03454" indent="-203454" defTabSz="813816">
              <a:spcBef>
                <a:spcPts val="800"/>
              </a:spcBef>
              <a:defRPr b="1" sz="1602"/>
            </a:pPr>
            <a:r>
              <a:t>1. 发件人与收件人均为 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xxx@hightech.com</a:t>
            </a:r>
          </a:p>
          <a:p>
            <a:pPr lvl="1" marL="610361" indent="-203454" defTabSz="813816">
              <a:spcBef>
                <a:spcPts val="800"/>
              </a:spcBef>
              <a:defRPr sz="1602"/>
            </a:pPr>
            <a:r>
              <a:t>邮件主题内容 ==&gt; 部门</a:t>
            </a:r>
          </a:p>
          <a:p>
            <a:pPr lvl="2" marL="1017269" indent="-203454" defTabSz="813816">
              <a:spcBef>
                <a:spcPts val="800"/>
              </a:spcBef>
              <a:defRPr sz="1602"/>
            </a:pPr>
            <a:r>
              <a:t>监控、安全、需求、网络…  ==&gt; 研发部门</a:t>
            </a:r>
          </a:p>
          <a:p>
            <a:pPr lvl="2" marL="1017269" indent="-203454" defTabSz="813816">
              <a:spcBef>
                <a:spcPts val="800"/>
              </a:spcBef>
              <a:defRPr sz="1602"/>
            </a:pPr>
            <a:r>
              <a:t>税务、成本、财务、报销… ==&gt; 财务部门</a:t>
            </a:r>
          </a:p>
          <a:p>
            <a:pPr lvl="2" marL="1017269" indent="-203454" defTabSz="813816">
              <a:spcBef>
                <a:spcPts val="800"/>
              </a:spcBef>
              <a:defRPr sz="1602"/>
            </a:pPr>
            <a:r>
              <a:t>录用、福利、照片… ==&gt; 人力资源部门</a:t>
            </a:r>
          </a:p>
          <a:p>
            <a:pPr lvl="1" marL="610361" indent="-203454" defTabSz="813816">
              <a:spcBef>
                <a:spcPts val="800"/>
              </a:spcBef>
              <a:defRPr sz="1602"/>
            </a:pPr>
          </a:p>
          <a:p>
            <a:pPr lvl="1" marL="610361" indent="-203454" defTabSz="813816">
              <a:spcBef>
                <a:spcPts val="800"/>
              </a:spcBef>
              <a:defRPr sz="1602"/>
            </a:pPr>
            <a:r>
              <a:t>收发件人  ==&gt; 部门组织结构</a:t>
            </a:r>
          </a:p>
          <a:p>
            <a:pPr lvl="2" marL="1017269" indent="-203454" defTabSz="813816">
              <a:spcBef>
                <a:spcPts val="800"/>
              </a:spcBef>
              <a:defRPr sz="1602"/>
            </a:pPr>
          </a:p>
          <a:p>
            <a:pPr lvl="1" marL="610361" indent="-203454" defTabSz="813816">
              <a:spcBef>
                <a:spcPts val="800"/>
              </a:spcBef>
              <a:defRPr sz="1602"/>
            </a:pPr>
            <a:r>
              <a:t>邮件群发  ==&gt; 部门组织结构</a:t>
            </a:r>
          </a:p>
          <a:p>
            <a:pPr lvl="2" marL="1017269" indent="-203454" defTabSz="813816">
              <a:spcBef>
                <a:spcPts val="800"/>
              </a:spcBef>
              <a:defRPr sz="1602"/>
            </a:pPr>
            <a:r>
              <a:t>监控报警</a:t>
            </a:r>
          </a:p>
          <a:p>
            <a:pPr lvl="2" marL="1017269" indent="-203454" defTabSz="813816">
              <a:spcBef>
                <a:spcPts val="800"/>
              </a:spcBef>
              <a:defRPr sz="1602"/>
            </a:pPr>
            <a:r>
              <a:t>公司福利</a:t>
            </a:r>
          </a:p>
          <a:p>
            <a:pPr lvl="2" marL="1017269" indent="-203454" defTabSz="813816">
              <a:spcBef>
                <a:spcPts val="800"/>
              </a:spcBef>
              <a:defRPr sz="1602"/>
            </a:pPr>
            <a:r>
              <a:t>…</a:t>
            </a:r>
          </a:p>
        </p:txBody>
      </p:sp>
      <p:graphicFrame>
        <p:nvGraphicFramePr>
          <p:cNvPr id="139" name="表格"/>
          <p:cNvGraphicFramePr/>
          <p:nvPr/>
        </p:nvGraphicFramePr>
        <p:xfrm>
          <a:off x="6767786" y="1825625"/>
          <a:ext cx="4674806" cy="4364038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1165526"/>
                <a:gridCol w="1165526"/>
                <a:gridCol w="1165526"/>
                <a:gridCol w="1165526"/>
              </a:tblGrid>
              <a:tr h="1087834">
                <a:tc>
                  <a:txBody>
                    <a:bodyPr/>
                    <a:lstStyle/>
                    <a:p>
                      <a:pPr algn="ctr">
                        <a:defRPr b="1" sz="1400"/>
                      </a:pP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1400"/>
                        <a:t>研发部门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1400"/>
                        <a:t>财务部门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1400"/>
                        <a:t>Hr部门</a:t>
                      </a:r>
                    </a:p>
                  </a:txBody>
                  <a:tcPr marL="0" marR="0" marT="0" marB="0" anchor="ctr" anchorCtr="0" horzOverflow="overflow"/>
                </a:tc>
              </a:tr>
              <a:tr h="108783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1400"/>
                        <a:t>研发部门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工作报告
监控报警
…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报销
…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面试
招聘
…</a:t>
                      </a:r>
                    </a:p>
                  </a:txBody>
                  <a:tcPr marL="0" marR="0" marT="0" marB="0" anchor="ctr" anchorCtr="0" horzOverflow="overflow"/>
                </a:tc>
              </a:tr>
              <a:tr h="108783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1400"/>
                        <a:t>财务部门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报销
…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工作汇报
财务报表
…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工作材料
报销
…</a:t>
                      </a:r>
                    </a:p>
                  </a:txBody>
                  <a:tcPr marL="0" marR="0" marT="0" marB="0" anchor="ctr" anchorCtr="0" horzOverflow="overflow"/>
                </a:tc>
              </a:tr>
              <a:tr h="1087834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1400"/>
                        <a:t>Hr部门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团建福利
面试招聘
…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团建福利
面试招聘
…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工作汇报
工作材料
…
</a:t>
                      </a:r>
                    </a:p>
                  </a:txBody>
                  <a:tcPr marL="0" marR="0" marT="0" marB="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From &amp; 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From &amp; To</a:t>
            </a:r>
          </a:p>
        </p:txBody>
      </p:sp>
      <p:sp>
        <p:nvSpPr>
          <p:cNvPr id="142" name="2. 发件人为xxx@hightech.com，收件人为外部邮箱 @126 @qq…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 sz="1800"/>
            </a:pPr>
            <a:r>
              <a:t>2. 发件人为xxx@hightech.com，收件人为外部邮箱 @126 @qq…</a:t>
            </a:r>
          </a:p>
          <a:p>
            <a:pPr lvl="1" marL="685800" indent="-228600">
              <a:defRPr sz="1800"/>
            </a:pPr>
            <a:r>
              <a:t>邮件主题内容</a:t>
            </a:r>
          </a:p>
          <a:p>
            <a:pPr lvl="2" marL="1143000" indent="-228600">
              <a:defRPr sz="1800"/>
            </a:pPr>
            <a:r>
              <a:t>录用 ==&gt; 人力资源部门</a:t>
            </a:r>
          </a:p>
          <a:p>
            <a:pPr lvl="2" marL="1143000" indent="-228600">
              <a:defRPr sz="1800"/>
            </a:pPr>
            <a:r>
              <a:t>公司介绍 ==&gt; 人力资源部门</a:t>
            </a:r>
          </a:p>
          <a:p>
            <a:pPr lvl="2" marL="1143000" indent="-228600">
              <a:defRPr sz="1800"/>
            </a:pPr>
            <a:r>
              <a:t>合作</a:t>
            </a:r>
          </a:p>
          <a:p>
            <a:pPr lvl="2" marL="1143000" indent="-228600">
              <a:defRPr sz="1800"/>
            </a:pPr>
            <a:r>
              <a:t>泄密威胁</a:t>
            </a:r>
          </a:p>
          <a:p>
            <a:pPr lvl="2" marL="1143000" indent="-228600">
              <a:defRPr sz="1800"/>
            </a:pPr>
            <a:r>
              <a:t>…</a:t>
            </a:r>
          </a:p>
        </p:txBody>
      </p:sp>
      <p:pic>
        <p:nvPicPr>
          <p:cNvPr id="14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0220" y="2844323"/>
            <a:ext cx="5526937" cy="31824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